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59" r:id="rId2"/>
    <p:sldId id="412" r:id="rId3"/>
    <p:sldId id="414" r:id="rId4"/>
    <p:sldId id="415" r:id="rId5"/>
    <p:sldId id="403" r:id="rId6"/>
    <p:sldId id="404" r:id="rId7"/>
    <p:sldId id="278" r:id="rId8"/>
    <p:sldId id="410" r:id="rId9"/>
    <p:sldId id="4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235534-E470-423A-A972-73055772A4B1}">
          <p14:sldIdLst>
            <p14:sldId id="359"/>
          </p14:sldIdLst>
        </p14:section>
        <p14:section name="PROGRAM PU DAN BPU" id="{7F9961FA-5276-4456-A9AF-E7B1E62CD361}">
          <p14:sldIdLst>
            <p14:sldId id="412"/>
            <p14:sldId id="414"/>
            <p14:sldId id="415"/>
            <p14:sldId id="403"/>
            <p14:sldId id="404"/>
            <p14:sldId id="278"/>
            <p14:sldId id="410"/>
          </p14:sldIdLst>
        </p14:section>
        <p14:section name="IURAN" id="{B123DB21-BAED-43F2-A3CF-9D8655D04B19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Grid="0" snapToObjects="1"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308B-AE94-6E48-AC5B-13237BD2234A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B16-4F3A-4F4B-810B-D8F309E2F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35C4-A690-4CD9-A9ED-BC56D4D8CA1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772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55CA-ED6C-1B40-9856-BA2D5BD04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1B16-4F3A-4F4B-810B-D8F309E2F1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92"/>
            <a:ext cx="9143999" cy="684330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1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833D-A9E9-8C4F-9D7A-5EF7193A7600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05ED9-0646-634F-9435-E466D3283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opos.co.id/read/2018/07/17/144403/bpjs-ketenagakerjaan-lindungi-mahasiswa-kk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pjsketenagakerjaan.go.id/berita/6497/BPJS-Mulai-Menyasar-Mahasiswa-KKN-dan-KK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9610" y="4827180"/>
            <a:ext cx="9134390" cy="18886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16DC3"/>
                </a:solidFill>
                <a:latin typeface="Gotham-Medium"/>
                <a:ea typeface="+mj-ea"/>
                <a:cs typeface="Gotham-Medium"/>
              </a:defRPr>
            </a:lvl1pPr>
          </a:lstStyle>
          <a:p>
            <a:pPr algn="ctr"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  <a:cs typeface="Arial" pitchFamily="34" charset="0"/>
              </a:rPr>
              <a:t>SOSIALISASI PROGRAM DAN MANFAAT</a:t>
            </a:r>
          </a:p>
          <a:p>
            <a:pPr algn="ctr"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  <a:cs typeface="Arial" pitchFamily="34" charset="0"/>
              </a:rPr>
              <a:t>BPJS KETENAGAKERJAAN </a:t>
            </a:r>
          </a:p>
          <a:p>
            <a:pPr algn="ctr">
              <a:lnSpc>
                <a:spcPct val="150000"/>
              </a:lnSpc>
            </a:pPr>
            <a:r>
              <a:rPr lang="id-ID" sz="2000" b="1" u="sng" kern="0" dirty="0">
                <a:solidFill>
                  <a:srgbClr val="C00000"/>
                </a:solidFill>
                <a:latin typeface="+mn-lt"/>
                <a:cs typeface="Arial" pitchFamily="34" charset="0"/>
              </a:rPr>
              <a:t>PESERTA KKN &amp; MAGANG UNIVERSITAS MERDEKA PASURUAN</a:t>
            </a:r>
            <a:endParaRPr lang="en-US" sz="2000" b="1" u="sng" kern="0" dirty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id-ID" sz="6600" b="1" kern="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40" y="0"/>
            <a:ext cx="9176440" cy="4589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1" y="4807255"/>
            <a:ext cx="1071450" cy="10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199" y="1405812"/>
            <a:ext cx="896671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800" u="sng" dirty="0" smtClean="0">
                <a:solidFill>
                  <a:srgbClr val="C00000"/>
                </a:solidFill>
                <a:latin typeface="Arial Black" pitchFamily="34" charset="0"/>
              </a:rPr>
              <a:t>Menurut Undang Undang No</a:t>
            </a:r>
            <a:r>
              <a:rPr lang="en-US" sz="1800" u="sng" dirty="0" err="1" smtClean="0">
                <a:solidFill>
                  <a:srgbClr val="C00000"/>
                </a:solidFill>
                <a:latin typeface="Arial Black" pitchFamily="34" charset="0"/>
              </a:rPr>
              <a:t>mor</a:t>
            </a:r>
            <a:r>
              <a:rPr lang="id-ID" sz="1800" u="sng" dirty="0" smtClean="0">
                <a:solidFill>
                  <a:srgbClr val="C00000"/>
                </a:solidFill>
                <a:latin typeface="Arial Black" pitchFamily="34" charset="0"/>
              </a:rPr>
              <a:t> 24 Tahun 2011</a:t>
            </a:r>
            <a:r>
              <a:rPr lang="en-US" sz="18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id-ID" sz="1800" u="sng" dirty="0" smtClean="0">
                <a:solidFill>
                  <a:srgbClr val="C00000"/>
                </a:solidFill>
                <a:latin typeface="Arial Black" pitchFamily="34" charset="0"/>
              </a:rPr>
              <a:t>tentang </a:t>
            </a:r>
            <a:endParaRPr lang="en-US" sz="1800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id-ID" sz="1800" u="sng" dirty="0" smtClean="0">
                <a:solidFill>
                  <a:srgbClr val="C00000"/>
                </a:solidFill>
                <a:latin typeface="Arial Black" pitchFamily="34" charset="0"/>
              </a:rPr>
              <a:t>“Badan Penyelenggara Jaminan Sosial”  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83776" y="3623853"/>
            <a:ext cx="872075" cy="6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10507" y="5557089"/>
            <a:ext cx="6595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39222" y="2207643"/>
            <a:ext cx="2969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Sejak </a:t>
            </a:r>
            <a:r>
              <a:rPr lang="en-US" altLang="id-ID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altLang="id-ID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altLang="id-ID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anuari</a:t>
            </a:r>
            <a:r>
              <a:rPr lang="en-US" altLang="id-ID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2014</a:t>
            </a:r>
            <a:endParaRPr lang="en-US" altLang="id-ID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jamsost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1" y="5026577"/>
            <a:ext cx="151227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as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1" y="3047589"/>
            <a:ext cx="151227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028309" y="3166815"/>
            <a:ext cx="1237159" cy="927348"/>
            <a:chOff x="184639" y="2781301"/>
            <a:chExt cx="2341685" cy="1946275"/>
          </a:xfrm>
        </p:grpSpPr>
        <p:sp>
          <p:nvSpPr>
            <p:cNvPr id="30" name="AutoShape 10"/>
            <p:cNvSpPr>
              <a:spLocks noChangeArrowheads="1"/>
            </p:cNvSpPr>
            <p:nvPr/>
          </p:nvSpPr>
          <p:spPr bwMode="gray">
            <a:xfrm>
              <a:off x="184639" y="2781301"/>
              <a:ext cx="2341685" cy="1946275"/>
            </a:xfrm>
            <a:prstGeom prst="hexagon">
              <a:avLst>
                <a:gd name="adj" fmla="val 2890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id-ID" sz="1800"/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gray">
            <a:xfrm>
              <a:off x="320919" y="2898776"/>
              <a:ext cx="2058866" cy="1711325"/>
            </a:xfrm>
            <a:prstGeom prst="hexagon">
              <a:avLst>
                <a:gd name="adj" fmla="val 28903"/>
                <a:gd name="vf" fmla="val 11547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id-ID" sz="180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381296" y="3160751"/>
              <a:ext cx="1946534" cy="1098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latin typeface="+mn-lt"/>
                </a:rPr>
                <a:t>Jaminan</a:t>
              </a:r>
              <a:r>
                <a:rPr lang="en-US" altLang="id-ID" sz="1400" b="1" dirty="0">
                  <a:latin typeface="+mn-lt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latin typeface="+mn-lt"/>
                </a:rPr>
                <a:t>Kesehatan</a:t>
              </a:r>
              <a:endParaRPr lang="en-US" altLang="id-ID" sz="1400" dirty="0">
                <a:latin typeface="+mn-lt"/>
              </a:endParaRPr>
            </a:p>
          </p:txBody>
        </p:sp>
      </p:grp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6041118" y="4559886"/>
            <a:ext cx="3060536" cy="1872421"/>
            <a:chOff x="1017" y="1152"/>
            <a:chExt cx="3754" cy="2486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52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53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54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</p:grp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4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5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5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</p:grpSp>
        <p:sp>
          <p:nvSpPr>
            <p:cNvPr id="37" name="Text Box 12"/>
            <p:cNvSpPr txBox="1">
              <a:spLocks noChangeArrowheads="1"/>
            </p:cNvSpPr>
            <p:nvPr/>
          </p:nvSpPr>
          <p:spPr bwMode="gray">
            <a:xfrm>
              <a:off x="2362" y="1288"/>
              <a:ext cx="985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Jaminan</a:t>
              </a:r>
              <a:endParaRPr lang="en-US" altLang="id-ID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Hari</a:t>
              </a:r>
              <a:r>
                <a:rPr lang="en-US" altLang="id-ID" sz="1400" b="1" dirty="0">
                  <a:solidFill>
                    <a:srgbClr val="FFFFFF"/>
                  </a:solidFill>
                  <a:latin typeface="+mj-lt"/>
                </a:rPr>
                <a:t> </a:t>
              </a:r>
              <a:endParaRPr lang="en-US" altLang="id-ID" sz="1400" b="1" dirty="0" smtClean="0">
                <a:solidFill>
                  <a:srgbClr val="FFFFFF"/>
                </a:solidFill>
                <a:latin typeface="+mj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 smtClean="0">
                  <a:solidFill>
                    <a:srgbClr val="FFFFFF"/>
                  </a:solidFill>
                  <a:latin typeface="+mj-lt"/>
                </a:rPr>
                <a:t>Tua</a:t>
              </a:r>
              <a:endParaRPr lang="en-US" altLang="id-ID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>
              <a:off x="1125" y="1905"/>
              <a:ext cx="1256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Jaminan</a:t>
              </a:r>
              <a:r>
                <a:rPr lang="en-US" altLang="id-ID" sz="14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Kecelakaan</a:t>
              </a:r>
              <a:endParaRPr lang="en-US" altLang="id-ID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Kerja</a:t>
              </a:r>
              <a:endParaRPr lang="en-US" altLang="id-ID" sz="1400" dirty="0">
                <a:solidFill>
                  <a:srgbClr val="FFFFFF"/>
                </a:solidFill>
                <a:latin typeface="+mj-lt"/>
              </a:endParaRPr>
            </a:p>
          </p:txBody>
        </p:sp>
        <p:grpSp>
          <p:nvGrpSpPr>
            <p:cNvPr id="39" name="Group 14"/>
            <p:cNvGrpSpPr>
              <a:grpSpLocks/>
            </p:cNvGrpSpPr>
            <p:nvPr/>
          </p:nvGrpSpPr>
          <p:grpSpPr bwMode="auto">
            <a:xfrm>
              <a:off x="3280" y="1776"/>
              <a:ext cx="1491" cy="1247"/>
              <a:chOff x="3175" y="2656"/>
              <a:chExt cx="1548" cy="1351"/>
            </a:xfrm>
          </p:grpSpPr>
          <p:sp>
            <p:nvSpPr>
              <p:cNvPr id="46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47" name="AutoShape 16"/>
              <p:cNvSpPr>
                <a:spLocks noChangeArrowheads="1"/>
              </p:cNvSpPr>
              <p:nvPr/>
            </p:nvSpPr>
            <p:spPr bwMode="gray">
              <a:xfrm>
                <a:off x="3175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48" name="AutoShape 17"/>
              <p:cNvSpPr>
                <a:spLocks noChangeArrowheads="1"/>
              </p:cNvSpPr>
              <p:nvPr/>
            </p:nvSpPr>
            <p:spPr bwMode="gray">
              <a:xfrm>
                <a:off x="325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D440E"/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gray">
            <a:xfrm>
              <a:off x="3510" y="2024"/>
              <a:ext cx="1035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Jaminan</a:t>
              </a:r>
              <a:r>
                <a:rPr lang="en-US" altLang="id-ID" sz="14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Pensiun</a:t>
              </a:r>
              <a:endParaRPr lang="en-US" altLang="id-ID" sz="1400" dirty="0">
                <a:solidFill>
                  <a:srgbClr val="FFFFFF"/>
                </a:solidFill>
                <a:latin typeface="+mj-lt"/>
              </a:endParaRPr>
            </a:p>
          </p:txBody>
        </p:sp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43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44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  <p:sp>
            <p:nvSpPr>
              <p:cNvPr id="45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de-DE" altLang="id-ID" sz="1800"/>
              </a:p>
            </p:txBody>
          </p:sp>
        </p:grpSp>
        <p:sp>
          <p:nvSpPr>
            <p:cNvPr id="42" name="Text Box 23"/>
            <p:cNvSpPr txBox="1">
              <a:spLocks noChangeArrowheads="1"/>
            </p:cNvSpPr>
            <p:nvPr/>
          </p:nvSpPr>
          <p:spPr bwMode="gray">
            <a:xfrm>
              <a:off x="2334" y="2611"/>
              <a:ext cx="1095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Jaminan</a:t>
              </a:r>
              <a:r>
                <a:rPr lang="en-US" altLang="id-ID" sz="14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400" b="1" dirty="0" err="1">
                  <a:solidFill>
                    <a:srgbClr val="FFFFFF"/>
                  </a:solidFill>
                  <a:latin typeface="+mj-lt"/>
                </a:rPr>
                <a:t>Kematian</a:t>
              </a:r>
              <a:endParaRPr lang="en-US" altLang="id-ID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6006039" y="3621092"/>
            <a:ext cx="735624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465135" y="5554619"/>
            <a:ext cx="457774" cy="11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6" y="5254832"/>
            <a:ext cx="2531819" cy="57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8" y="3410450"/>
            <a:ext cx="2597563" cy="4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" y="1467293"/>
            <a:ext cx="5427368" cy="4231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83" y="6007396"/>
            <a:ext cx="6889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hlinkClick r:id="rId3"/>
              </a:rPr>
              <a:t>https://indopos.co.id/read/2018/07/17/144403/bpjs-ketenagakerjaan-lindungi-mahasiswa-kkn</a:t>
            </a:r>
            <a:endParaRPr lang="id-ID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463071" y="914967"/>
            <a:ext cx="819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u="sng" dirty="0" smtClean="0"/>
              <a:t>SAATNYA BPJS KETENAGAKERJAAN MELINDUNGI SELURUH PESERTA KKN DAN MAGANG</a:t>
            </a:r>
            <a:endParaRPr lang="id-ID" sz="1400" b="1" u="sng" dirty="0"/>
          </a:p>
        </p:txBody>
      </p:sp>
    </p:spTree>
    <p:extLst>
      <p:ext uri="{BB962C8B-B14F-4D97-AF65-F5344CB8AC3E}">
        <p14:creationId xmlns:p14="http://schemas.microsoft.com/office/powerpoint/2010/main" val="36077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6" y="1180214"/>
            <a:ext cx="5523388" cy="3466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6" y="4646428"/>
            <a:ext cx="5326168" cy="1671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9414" y="5837274"/>
            <a:ext cx="263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>
                <a:hlinkClick r:id="rId4"/>
              </a:rPr>
              <a:t>https://www.bpjsketenagakerjaan.go.id/berita/6497/BPJS-Mulai-Menyasar-Mahasiswa-KKN-dan-KKL</a:t>
            </a:r>
            <a:endParaRPr lang="id-ID" sz="800" dirty="0"/>
          </a:p>
        </p:txBody>
      </p:sp>
    </p:spTree>
    <p:extLst>
      <p:ext uri="{BB962C8B-B14F-4D97-AF65-F5344CB8AC3E}">
        <p14:creationId xmlns:p14="http://schemas.microsoft.com/office/powerpoint/2010/main" val="25797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JS_Develop_testpage-6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5" b="12346"/>
          <a:stretch/>
        </p:blipFill>
        <p:spPr>
          <a:xfrm>
            <a:off x="0" y="1382889"/>
            <a:ext cx="9142571" cy="46284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02465" y="2702300"/>
            <a:ext cx="3914214" cy="2369430"/>
          </a:xfrm>
          <a:prstGeom prst="roundRect">
            <a:avLst/>
          </a:prstGeom>
          <a:gradFill>
            <a:gsLst>
              <a:gs pos="10000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4704190" y="3064971"/>
            <a:ext cx="371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Memberikan perlindungan jaminan sosial bagi peserta yang melakukan KKN/Magang  pada saat peserta  tersebut mengalami resiko – resiko antara lain kecelakaan kerja, dan meninggal dunia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8650" y="1722438"/>
            <a:ext cx="4130675" cy="1050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2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9" r="23739" b="15115"/>
          <a:stretch/>
        </p:blipFill>
        <p:spPr bwMode="auto">
          <a:xfrm>
            <a:off x="0" y="1354667"/>
            <a:ext cx="9144000" cy="474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17219" y="2892056"/>
            <a:ext cx="1626781" cy="2179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438650" y="2392326"/>
            <a:ext cx="4365108" cy="38103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572000" y="2392326"/>
            <a:ext cx="4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PESERTA KKN DAN MAGANG :</a:t>
            </a:r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037757" y="761999"/>
            <a:ext cx="210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Manfaat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JKK</a:t>
            </a:r>
          </a:p>
        </p:txBody>
      </p:sp>
      <p:pic>
        <p:nvPicPr>
          <p:cNvPr id="4" name="Picture 3" descr="jk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2" b="7352"/>
          <a:stretch/>
        </p:blipFill>
        <p:spPr>
          <a:xfrm>
            <a:off x="0" y="1348640"/>
            <a:ext cx="9144000" cy="50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JS_Develop_testpage-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12346"/>
          <a:stretch/>
        </p:blipFill>
        <p:spPr>
          <a:xfrm>
            <a:off x="10633" y="892280"/>
            <a:ext cx="9142571" cy="489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4957" y="423921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MANFAAT JKM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052083" y="5835477"/>
            <a:ext cx="5071732" cy="454250"/>
          </a:xfrm>
          <a:prstGeom prst="ribbon2">
            <a:avLst/>
          </a:prstGeom>
          <a:gradFill>
            <a:gsLst>
              <a:gs pos="10000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498112" y="5908713"/>
            <a:ext cx="232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bg1"/>
                </a:solidFill>
              </a:rPr>
              <a:t>TOTAL  Rp 24.000.000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40313"/>
              </p:ext>
            </p:extLst>
          </p:nvPr>
        </p:nvGraphicFramePr>
        <p:xfrm>
          <a:off x="665163" y="1943100"/>
          <a:ext cx="719613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3" imgW="2886100" imgH="847800" progId="Excel.Sheet.12">
                  <p:embed/>
                </p:oleObj>
              </mc:Choice>
              <mc:Fallback>
                <p:oleObj name="Worksheet" r:id="rId3" imgW="2886100" imgH="847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943100"/>
                        <a:ext cx="7196137" cy="188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532491" y="1336515"/>
            <a:ext cx="4800600" cy="60649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400" b="0" i="0">
                <a:solidFill>
                  <a:srgbClr val="016DC3"/>
                </a:solidFill>
                <a:latin typeface="Gotham-Medium"/>
                <a:cs typeface="Gotham-Medium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IURAN PESERTA</a:t>
            </a:r>
            <a:r>
              <a:rPr lang="id-ID" sz="2000" b="1" dirty="0" smtClean="0">
                <a:solidFill>
                  <a:srgbClr val="00B050"/>
                </a:solidFill>
                <a:latin typeface="+mn-lt"/>
              </a:rPr>
              <a:t> BUKAN PENERIMA UPAH</a:t>
            </a:r>
          </a:p>
        </p:txBody>
      </p:sp>
      <p:pic>
        <p:nvPicPr>
          <p:cNvPr id="3" name="Picture 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23" y="4105823"/>
            <a:ext cx="2246243" cy="224624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64465" y="3921158"/>
            <a:ext cx="1307804" cy="776177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791" y="3987209"/>
            <a:ext cx="104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chemeClr val="bg1"/>
                </a:solidFill>
              </a:rPr>
              <a:t>SEK LARANG REGO </a:t>
            </a:r>
            <a:r>
              <a:rPr lang="en-US" sz="1200" dirty="0" smtClean="0">
                <a:solidFill>
                  <a:schemeClr val="bg1"/>
                </a:solidFill>
              </a:rPr>
              <a:t>BRV</a:t>
            </a:r>
            <a:r>
              <a:rPr lang="id-ID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KU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921" y="3921158"/>
            <a:ext cx="42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B050"/>
                </a:solidFill>
              </a:rPr>
              <a:t>CARA </a:t>
            </a:r>
            <a:r>
              <a:rPr lang="id-ID" b="1" dirty="0" smtClean="0">
                <a:solidFill>
                  <a:srgbClr val="00B050"/>
                </a:solidFill>
              </a:rPr>
              <a:t>DAFTAR : </a:t>
            </a:r>
            <a:endParaRPr lang="id-ID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1879" y="4290490"/>
            <a:ext cx="4518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600" b="1" dirty="0"/>
              <a:t>DATENG RAME - RAME AJAK TEMEN YANG IKUT KKN DAN MAGANG TANGGAL 13 JULI  DI KAMPUS UNIVERSITAS MERDEKA PASURUAN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600" b="1" dirty="0"/>
              <a:t>BAWA SISA UANG SAKU Rp 16.800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600" b="1" dirty="0"/>
              <a:t>BAWA </a:t>
            </a:r>
            <a:r>
              <a:rPr lang="id-ID" sz="1600" b="1" dirty="0" smtClean="0"/>
              <a:t>FOTO COPY KTP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8455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142</Words>
  <Application>Microsoft Office PowerPoint</Application>
  <PresentationFormat>On-screen Show (4:3)</PresentationFormat>
  <Paragraphs>36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meicen</dc:creator>
  <cp:lastModifiedBy>mohammad.hafiz</cp:lastModifiedBy>
  <cp:revision>123</cp:revision>
  <dcterms:created xsi:type="dcterms:W3CDTF">2015-07-12T16:38:37Z</dcterms:created>
  <dcterms:modified xsi:type="dcterms:W3CDTF">2019-06-26T10:27:41Z</dcterms:modified>
</cp:coreProperties>
</file>